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7" r:id="rId8"/>
    <p:sldId id="268" r:id="rId9"/>
    <p:sldId id="269" r:id="rId10"/>
    <p:sldId id="320" r:id="rId11"/>
    <p:sldId id="270" r:id="rId12"/>
    <p:sldId id="289" r:id="rId13"/>
    <p:sldId id="321" r:id="rId14"/>
    <p:sldId id="264" r:id="rId15"/>
    <p:sldId id="265" r:id="rId16"/>
    <p:sldId id="26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22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4" r:id="rId34"/>
    <p:sldId id="286" r:id="rId35"/>
    <p:sldId id="287" r:id="rId36"/>
    <p:sldId id="290" r:id="rId37"/>
    <p:sldId id="291" r:id="rId38"/>
    <p:sldId id="292" r:id="rId39"/>
    <p:sldId id="293" r:id="rId40"/>
    <p:sldId id="339" r:id="rId41"/>
    <p:sldId id="340" r:id="rId42"/>
    <p:sldId id="295" r:id="rId43"/>
    <p:sldId id="323" r:id="rId44"/>
    <p:sldId id="296" r:id="rId45"/>
    <p:sldId id="298" r:id="rId46"/>
    <p:sldId id="299" r:id="rId47"/>
    <p:sldId id="300" r:id="rId48"/>
    <p:sldId id="301" r:id="rId49"/>
    <p:sldId id="317" r:id="rId50"/>
    <p:sldId id="318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13" r:id="rId59"/>
    <p:sldId id="309" r:id="rId60"/>
    <p:sldId id="315" r:id="rId61"/>
    <p:sldId id="310" r:id="rId62"/>
    <p:sldId id="311" r:id="rId63"/>
    <p:sldId id="312" r:id="rId64"/>
    <p:sldId id="316" r:id="rId65"/>
    <p:sldId id="324" r:id="rId66"/>
    <p:sldId id="325" r:id="rId67"/>
    <p:sldId id="341" r:id="rId68"/>
    <p:sldId id="342" r:id="rId69"/>
    <p:sldId id="343" r:id="rId70"/>
    <p:sldId id="326" r:id="rId71"/>
    <p:sldId id="327" r:id="rId72"/>
    <p:sldId id="328" r:id="rId73"/>
    <p:sldId id="336" r:id="rId74"/>
    <p:sldId id="335" r:id="rId75"/>
    <p:sldId id="338" r:id="rId76"/>
    <p:sldId id="329" r:id="rId77"/>
    <p:sldId id="331" r:id="rId78"/>
    <p:sldId id="330" r:id="rId79"/>
    <p:sldId id="334" r:id="rId80"/>
    <p:sldId id="333" r:id="rId81"/>
    <p:sldId id="33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76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76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5997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753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1451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246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839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850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9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11200" y="1600200"/>
            <a:ext cx="10363200" cy="46482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429156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27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03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70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15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7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23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95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18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CFE98-F723-4BA4-8196-38DBF4D612F3}" type="datetimeFigureOut">
              <a:rPr lang="en-IN" smtClean="0"/>
              <a:t>22-03-2019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2D29504-A7F3-44F2-BAEC-5DED961DD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18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 descr="8051-Microcontroller-Instruction-Set-Imag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Arithmetic instructions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mtClean="0"/>
              <a:t>Arithmetic Instructions</a:t>
            </a:r>
          </a:p>
        </p:txBody>
      </p:sp>
      <p:graphicFrame>
        <p:nvGraphicFramePr>
          <p:cNvPr id="450563" name="Group 3"/>
          <p:cNvGraphicFramePr>
            <a:graphicFrameLocks noGrp="1"/>
          </p:cNvGraphicFramePr>
          <p:nvPr>
            <p:ph idx="1"/>
          </p:nvPr>
        </p:nvGraphicFramePr>
        <p:xfrm>
          <a:off x="2819400" y="1752600"/>
          <a:ext cx="6781800" cy="4433892"/>
        </p:xfrm>
        <a:graphic>
          <a:graphicData uri="http://schemas.openxmlformats.org/drawingml/2006/table">
            <a:tbl>
              <a:tblPr/>
              <a:tblGrid>
                <a:gridCol w="2127250"/>
                <a:gridCol w="4654550"/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Mnemonic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 A, 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add A to byte, put result in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ADDC A, 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add with carry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SUBB A, 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subtract with borrow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INC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increment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INC 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increment byte in 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INC DPTR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increment data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DEC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decrement accumulator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DEC 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decrement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MUL AB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multiply accumulator by b register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DIV AB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divide accumulator by b register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DA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decimal adjust the accumulator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/>
      </p:sp>
      <p:pic>
        <p:nvPicPr>
          <p:cNvPr id="4" name="Content Placeholder 3" descr="8051-Microcontroller-Instruction-Set-Image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1" y="0"/>
            <a:ext cx="10172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0"/>
            <a:ext cx="10304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0"/>
            <a:ext cx="10291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0"/>
            <a:ext cx="1022339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0"/>
            <a:ext cx="10029826" cy="68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0"/>
            <a:ext cx="10062587" cy="67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  <a:latin typeface="Comic Sans MS" panose="030F0702030302020204" pitchFamily="66" charset="0"/>
              </a:rPr>
              <a:t>Data Transfer Instructions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9" y="1371600"/>
            <a:ext cx="8353425" cy="4724400"/>
          </a:xfrm>
        </p:spPr>
        <p:txBody>
          <a:bodyPr/>
          <a:lstStyle/>
          <a:p>
            <a:pPr eaLnBrk="1" hangingPunct="1"/>
            <a:r>
              <a:rPr lang="en-US" altLang="en-US" smtClean="0"/>
              <a:t>MOV dest, source		dest </a:t>
            </a:r>
            <a:r>
              <a:rPr lang="en-US" altLang="en-US" smtClean="0">
                <a:sym typeface="Wingdings" panose="05000000000000000000" pitchFamily="2" charset="2"/>
              </a:rPr>
              <a:t> source</a:t>
            </a:r>
          </a:p>
          <a:p>
            <a:pPr eaLnBrk="1" hangingPunct="1"/>
            <a:r>
              <a:rPr lang="en-US" altLang="en-US" smtClean="0"/>
              <a:t>Stack instructions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PUSH byte</a:t>
            </a:r>
            <a:r>
              <a:rPr lang="en-US" altLang="en-US" sz="2000">
                <a:latin typeface="Courier New" panose="02070309020205020404" pitchFamily="49" charset="0"/>
              </a:rPr>
              <a:t>	;increment stack pointer, 			            ;move byte on stack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POP byte</a:t>
            </a:r>
            <a:r>
              <a:rPr lang="en-US" altLang="en-US" sz="2000">
                <a:latin typeface="Courier New" panose="02070309020205020404" pitchFamily="49" charset="0"/>
              </a:rPr>
              <a:t>	      ;move from stack to byte, 		    	            ;decrement stack pointer</a:t>
            </a:r>
          </a:p>
          <a:p>
            <a:pPr eaLnBrk="1" hangingPunct="1"/>
            <a:r>
              <a:rPr lang="en-US" altLang="en-US" smtClean="0"/>
              <a:t>Exchange instructions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XCH a, byte</a:t>
            </a:r>
            <a:r>
              <a:rPr lang="en-US" altLang="en-US" sz="2000">
                <a:latin typeface="Courier New" panose="02070309020205020404" pitchFamily="49" charset="0"/>
              </a:rPr>
              <a:t>	;exchange accumulator and byte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XCHD a, byte</a:t>
            </a:r>
            <a:r>
              <a:rPr lang="en-US" altLang="en-US" sz="2000">
                <a:latin typeface="Courier New" panose="02070309020205020404" pitchFamily="49" charset="0"/>
              </a:rPr>
              <a:t>	;exchange low nibbles of 				      ;accumulator and byte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2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47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4" y="0"/>
            <a:ext cx="10239549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4" y="0"/>
            <a:ext cx="10397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0"/>
            <a:ext cx="103637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41300"/>
            <a:ext cx="10291763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LOGICAL operators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3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8051-Microcontroller-Instruction-Set-Image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0"/>
            <a:ext cx="996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0"/>
            <a:ext cx="997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6" y="0"/>
            <a:ext cx="997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0"/>
            <a:ext cx="9967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0"/>
            <a:ext cx="10291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-1"/>
            <a:ext cx="10034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0"/>
            <a:ext cx="995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0"/>
            <a:ext cx="986013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  <a:latin typeface="Comic Sans MS" panose="030F0702030302020204" pitchFamily="66" charset="0"/>
              </a:rPr>
              <a:t>Rotate and Multiplication/Division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a shift left is the same as multiplying by 2, shift right is divide by 2</a:t>
            </a:r>
          </a:p>
          <a:p>
            <a:pPr eaLnBrk="1" hangingPunct="1"/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a, #3	; A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00000011 (3)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clr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		; C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0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rlc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		; A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00000110 (6)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rlc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		; A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00001100 (12)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rrc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		; A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00000110 (6)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0"/>
            <a:ext cx="9933107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0"/>
            <a:ext cx="9856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3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1" y="0"/>
            <a:ext cx="992565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4" y="0"/>
            <a:ext cx="9834414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4" y="0"/>
            <a:ext cx="10011557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0"/>
            <a:ext cx="99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0"/>
            <a:ext cx="1042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-54727"/>
            <a:ext cx="10193481" cy="65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0"/>
            <a:ext cx="1006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Program Flow </a:t>
            </a:r>
            <a:r>
              <a:rPr lang="en-US" altLang="en-US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Control instructions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9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8051-Microcontroller-Instruction-Set-Image-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6" y="0"/>
            <a:ext cx="10275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0"/>
            <a:ext cx="10153651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0"/>
            <a:ext cx="1022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4" y="0"/>
            <a:ext cx="1018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0"/>
            <a:ext cx="101012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0"/>
            <a:ext cx="976636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7466"/>
            <a:ext cx="10453688" cy="68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0"/>
            <a:ext cx="9846623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0"/>
            <a:ext cx="102965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0"/>
            <a:ext cx="10248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0"/>
            <a:ext cx="103012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0"/>
            <a:ext cx="10153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4" y="0"/>
            <a:ext cx="1008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-19948"/>
            <a:ext cx="10109843" cy="68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4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4" y="0"/>
            <a:ext cx="10106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0"/>
            <a:ext cx="10033902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0"/>
            <a:ext cx="10339388" cy="68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4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0"/>
            <a:ext cx="99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4" y="0"/>
            <a:ext cx="10043833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4" y="0"/>
            <a:ext cx="10125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0"/>
            <a:ext cx="10079783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3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0"/>
            <a:ext cx="10072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4" y="0"/>
            <a:ext cx="1039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1" y="-11848"/>
            <a:ext cx="10317480" cy="68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1" y="9058"/>
            <a:ext cx="10108669" cy="66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4" y="0"/>
            <a:ext cx="999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0"/>
            <a:ext cx="1006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9"/>
            <a:ext cx="8229600" cy="922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mtClean="0">
                <a:solidFill>
                  <a:schemeClr val="accent2"/>
                </a:solidFill>
                <a:latin typeface="Comic Sans MS" panose="030F0702030302020204" pitchFamily="66" charset="0"/>
              </a:rPr>
              <a:t>Exchange Instructions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 two way data transfer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b="1" smtClean="0">
                <a:latin typeface="Courier New" panose="02070309020205020404" pitchFamily="49" charset="0"/>
              </a:rPr>
              <a:t>XCH a, 30h	     ; a </a:t>
            </a:r>
            <a:r>
              <a:rPr lang="en-US" altLang="en-US" b="1" smtClean="0">
                <a:latin typeface="Courier New" panose="02070309020205020404" pitchFamily="49" charset="0"/>
                <a:sym typeface="Wingdings" panose="05000000000000000000" pitchFamily="2" charset="2"/>
              </a:rPr>
              <a:t> M[30]</a:t>
            </a:r>
            <a:endParaRPr lang="en-US" altLang="en-US" b="1" smtClean="0">
              <a:latin typeface="Courier New" panose="02070309020205020404" pitchFamily="49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b="1" smtClean="0">
                <a:latin typeface="Courier New" panose="02070309020205020404" pitchFamily="49" charset="0"/>
              </a:rPr>
              <a:t>XCH a, R0		; a </a:t>
            </a:r>
            <a:r>
              <a:rPr lang="en-US" altLang="en-US" b="1" smtClean="0">
                <a:latin typeface="Courier New" panose="02070309020205020404" pitchFamily="49" charset="0"/>
                <a:sym typeface="Wingdings" panose="05000000000000000000" pitchFamily="2" charset="2"/>
              </a:rPr>
              <a:t> R0</a:t>
            </a:r>
            <a:endParaRPr lang="en-US" altLang="en-US" b="1" smtClean="0">
              <a:latin typeface="Courier New" panose="02070309020205020404" pitchFamily="49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b="1" smtClean="0">
                <a:latin typeface="Courier New" panose="02070309020205020404" pitchFamily="49" charset="0"/>
              </a:rPr>
              <a:t>XCH a, @R0		; a </a:t>
            </a:r>
            <a:r>
              <a:rPr lang="en-US" altLang="en-US" b="1" smtClean="0">
                <a:latin typeface="Courier New" panose="02070309020205020404" pitchFamily="49" charset="0"/>
                <a:sym typeface="Wingdings" panose="05000000000000000000" pitchFamily="2" charset="2"/>
              </a:rPr>
              <a:t> M[R0]</a:t>
            </a:r>
            <a:endParaRPr lang="en-US" altLang="en-US" b="1" smtClean="0">
              <a:latin typeface="Courier New" panose="02070309020205020404" pitchFamily="49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b="1" smtClean="0">
                <a:latin typeface="Courier New" panose="02070309020205020404" pitchFamily="49" charset="0"/>
              </a:rPr>
              <a:t>XCHD a, R0		; exchange </a:t>
            </a:r>
            <a:r>
              <a:rPr lang="en-US" altLang="en-US" b="1" smtClean="0"/>
              <a:t>“</a:t>
            </a:r>
            <a:r>
              <a:rPr lang="en-US" altLang="en-US" b="1" smtClean="0">
                <a:latin typeface="Courier New" panose="02070309020205020404" pitchFamily="49" charset="0"/>
              </a:rPr>
              <a:t>digit</a:t>
            </a:r>
            <a:r>
              <a:rPr lang="en-US" altLang="en-US" b="1" smtClean="0"/>
              <a:t>”</a:t>
            </a:r>
            <a:endParaRPr lang="en-US" altLang="en-US" b="1" smtClean="0">
              <a:latin typeface="Courier New" panose="02070309020205020404" pitchFamily="49" charset="0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019800" y="4800601"/>
            <a:ext cx="32972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R0[7..4] R0[3..0]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590801" y="4800601"/>
            <a:ext cx="2932113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a[7..4] a[3..0]</a:t>
            </a:r>
          </a:p>
        </p:txBody>
      </p:sp>
      <p:sp>
        <p:nvSpPr>
          <p:cNvPr id="55302" name="Line 6"/>
          <p:cNvSpPr>
            <a:spLocks noChangeShapeType="1"/>
          </p:cNvSpPr>
          <p:nvPr/>
        </p:nvSpPr>
        <p:spPr bwMode="auto">
          <a:xfrm flipV="1">
            <a:off x="4800600" y="53340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 flipV="1">
            <a:off x="8534400" y="53340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>
            <a:off x="40386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76200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038600" y="4800600"/>
            <a:ext cx="14478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7620000" y="4800600"/>
            <a:ext cx="16764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5394326" y="5500689"/>
            <a:ext cx="2460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/>
              <a:t>Only 4 bits exchanged</a:t>
            </a:r>
          </a:p>
        </p:txBody>
      </p:sp>
    </p:spTree>
    <p:extLst>
      <p:ext uri="{BB962C8B-B14F-4D97-AF65-F5344CB8AC3E}">
        <p14:creationId xmlns:p14="http://schemas.microsoft.com/office/powerpoint/2010/main" val="576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0"/>
            <a:ext cx="104965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0"/>
            <a:ext cx="1045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0"/>
            <a:ext cx="1063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0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0"/>
            <a:ext cx="993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670"/>
            <a:ext cx="10020300" cy="68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0"/>
            <a:ext cx="9933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0"/>
            <a:ext cx="99953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15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4" y="0"/>
            <a:ext cx="10063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158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49" y="0"/>
            <a:ext cx="10396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4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9"/>
            <a:ext cx="8229600" cy="706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4000">
                <a:solidFill>
                  <a:schemeClr val="accent2"/>
                </a:solidFill>
                <a:latin typeface="Comic Sans MS" panose="030F0702030302020204" pitchFamily="66" charset="0"/>
              </a:rPr>
              <a:t>Bit-Oriented Data Transfer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1295400"/>
            <a:ext cx="8153400" cy="5029200"/>
          </a:xfrm>
        </p:spPr>
        <p:txBody>
          <a:bodyPr/>
          <a:lstStyle/>
          <a:p>
            <a:pPr eaLnBrk="1" hangingPunct="1"/>
            <a:r>
              <a:rPr lang="en-US" altLang="en-US" sz="2400"/>
              <a:t>transfers between individual bits.</a:t>
            </a:r>
          </a:p>
          <a:p>
            <a:pPr eaLnBrk="1" hangingPunct="1"/>
            <a:r>
              <a:rPr lang="en-US" altLang="en-US" sz="2400"/>
              <a:t>Carry flag (C) (bit 7 in the PSW) is used as a single-bit accumulator</a:t>
            </a:r>
          </a:p>
          <a:p>
            <a:pPr eaLnBrk="1" hangingPunct="1"/>
            <a:r>
              <a:rPr lang="en-US" altLang="en-US" sz="2400"/>
              <a:t>RAM bits in addresses 20-2F are bit addressable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  <a:r>
              <a:rPr lang="en-US" altLang="en-US" sz="2000" b="1">
                <a:latin typeface="Courier New" panose="02070309020205020404" pitchFamily="49" charset="0"/>
              </a:rPr>
              <a:t>mov C, P0.0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>
                <a:latin typeface="Courier New" panose="02070309020205020404" pitchFamily="49" charset="0"/>
              </a:rPr>
              <a:t>	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mov C, 67h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	mov C, 2ch.7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US" altLang="en-US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146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5375275" y="3022600"/>
          <a:ext cx="5041900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Photo Editor Photo" r:id="rId3" imgW="4809524" imgH="3552381" progId="MSPhotoEd.3">
                  <p:embed/>
                </p:oleObj>
              </mc:Choice>
              <mc:Fallback>
                <p:oleObj name="Photo Editor Photo" r:id="rId3" imgW="4809524" imgH="355238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3022600"/>
                        <a:ext cx="5041900" cy="345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7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6" y="0"/>
            <a:ext cx="1023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23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88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6629400" y="4343400"/>
            <a:ext cx="457200" cy="2286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9"/>
            <a:ext cx="8229600" cy="777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  <a:latin typeface="Comic Sans MS" panose="030F0702030302020204" pitchFamily="66" charset="0"/>
              </a:rPr>
              <a:t>SFRs that are Bit Addressable</a:t>
            </a:r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03389" y="1658939"/>
            <a:ext cx="3455987" cy="48656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SFRs with addresses ending in 0 or 8 are bit-addressable.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(80, 88, 90, 98, etc)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Notice that all 4 parallel I/O ports are bit addressable.</a:t>
            </a:r>
          </a:p>
        </p:txBody>
      </p:sp>
      <p:graphicFrame>
        <p:nvGraphicFramePr>
          <p:cNvPr id="7170" name="Object 64"/>
          <p:cNvGraphicFramePr>
            <a:graphicFrameLocks noGrp="1" noChangeAspect="1"/>
          </p:cNvGraphicFramePr>
          <p:nvPr>
            <p:ph sz="half" idx="2"/>
          </p:nvPr>
        </p:nvGraphicFramePr>
        <p:xfrm>
          <a:off x="4943475" y="1379538"/>
          <a:ext cx="5473700" cy="507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Photo Editor Photo" r:id="rId3" imgW="5068007" imgH="3315163" progId="MSPhotoEd.3">
                  <p:embed/>
                </p:oleObj>
              </mc:Choice>
              <mc:Fallback>
                <p:oleObj name="Photo Editor Photo" r:id="rId3" imgW="5068007" imgH="331516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1379538"/>
                        <a:ext cx="5473700" cy="507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7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306</TotalTime>
  <Words>219</Words>
  <Application>Microsoft Office PowerPoint</Application>
  <PresentationFormat>Widescreen</PresentationFormat>
  <Paragraphs>65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Century Gothic</vt:lpstr>
      <vt:lpstr>Comic Sans MS</vt:lpstr>
      <vt:lpstr>Courier New</vt:lpstr>
      <vt:lpstr>Times New Roman</vt:lpstr>
      <vt:lpstr>Wingdings</vt:lpstr>
      <vt:lpstr>Wingdings 3</vt:lpstr>
      <vt:lpstr>Wisp</vt:lpstr>
      <vt:lpstr>Photo Editor Photo</vt:lpstr>
      <vt:lpstr>PowerPoint Presentation</vt:lpstr>
      <vt:lpstr>Data Transfer Instructions</vt:lpstr>
      <vt:lpstr>PowerPoint Presentation</vt:lpstr>
      <vt:lpstr>PowerPoint Presentation</vt:lpstr>
      <vt:lpstr>PowerPoint Presentation</vt:lpstr>
      <vt:lpstr>PowerPoint Presentation</vt:lpstr>
      <vt:lpstr>Exchange Instructions</vt:lpstr>
      <vt:lpstr>Bit-Oriented Data Transfer</vt:lpstr>
      <vt:lpstr>SFRs that are Bit Addressable</vt:lpstr>
      <vt:lpstr>PowerPoint Presentation</vt:lpstr>
      <vt:lpstr>Arithmetic instructions </vt:lpstr>
      <vt:lpstr>Arithmetic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Rotate and Multiplication/Division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Flow Control instructions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16</cp:revision>
  <dcterms:created xsi:type="dcterms:W3CDTF">2019-03-15T04:56:16Z</dcterms:created>
  <dcterms:modified xsi:type="dcterms:W3CDTF">2019-03-22T04:06:00Z</dcterms:modified>
</cp:coreProperties>
</file>